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Valerio Pascucc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2-04T17:31:03.476">
    <p:pos x="151" y="2234"/>
    <p:text>It would be nice to have a picture so that people can recognize you. @naweiluo.zhou@utk.edu
_Assigned to naweiluo.zhou@utk.edu_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0ac063c9f_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110ac063c9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62293f2d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62293f2d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144948b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144948b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62293f2d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62293f2d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62293f2d2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62293f2d2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62293f2d2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62293f2d2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293f2d2_1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62293f2d2_1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62293f2d2_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62293f2d2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162293f57b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162293f57b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62293f57b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162293f57b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1ef73fb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1ef73fb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62dc2a5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62dc2a5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62dc2a59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62dc2a59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62293f2d2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62293f2d2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62dc2a59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62dc2a59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3e48704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13e48704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1636e7299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1636e7299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07399252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110739925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62293f57b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162293f57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18d90a51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d18d90a5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0054d677a_5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d0054d677a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ae2a07d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0ae2a07d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0054d677a_5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d0054d677a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xt&#10;&#10;Description automatically generated" id="26" name="Google Shape;2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2089" y="13247"/>
            <a:ext cx="1862994" cy="103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686" y="-160690"/>
            <a:ext cx="7606748" cy="142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●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○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Char char="■"/>
              <a:defRPr b="0" i="0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●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○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■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●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○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■"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●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○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Char char="■"/>
              <a:defRPr b="0" i="0" sz="4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hyperlink" Target="http://nationalsciencedatafabric.org/" TargetMode="External"/><Relationship Id="rId2" Type="http://schemas.openxmlformats.org/officeDocument/2006/relationships/image" Target="../media/image1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-7750"/>
            <a:ext cx="9186000" cy="1075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4980000" dist="19050">
              <a:srgbClr val="666666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83775" y="1432213"/>
            <a:ext cx="2482800" cy="2908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4980000" dist="19050">
              <a:srgbClr val="666666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0" y="4831950"/>
            <a:ext cx="9144000" cy="311400"/>
          </a:xfrm>
          <a:prstGeom prst="rect">
            <a:avLst/>
          </a:prstGeom>
          <a:solidFill>
            <a:srgbClr val="0046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183775" y="1432213"/>
            <a:ext cx="2482800" cy="2908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437900" y="1589138"/>
            <a:ext cx="1941900" cy="194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Your Photo</a:t>
            </a:r>
            <a:endParaRPr b="0" i="1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1800" y="4853850"/>
            <a:ext cx="9091278" cy="267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National Science Data Fabric (NSDF)</a:t>
            </a: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All-Hands Meeting, Februry 2022, Salt Lake City, UT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1"/>
          <p:cNvCxnSpPr/>
          <p:nvPr/>
        </p:nvCxnSpPr>
        <p:spPr>
          <a:xfrm>
            <a:off x="555325" y="3875663"/>
            <a:ext cx="1739700" cy="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1"/>
          <p:cNvSpPr/>
          <p:nvPr/>
        </p:nvSpPr>
        <p:spPr>
          <a:xfrm>
            <a:off x="3153750" y="1227500"/>
            <a:ext cx="5794500" cy="13281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4980000" dist="19050">
              <a:srgbClr val="666666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3153750" y="1503800"/>
            <a:ext cx="1941900" cy="10518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1100" u="none" cap="none" strike="noStrik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Institution/Initiative Logo</a:t>
            </a:r>
            <a:endParaRPr b="0" i="1" sz="11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3143850" y="2783475"/>
            <a:ext cx="5804400" cy="18627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71450" rotWithShape="0" algn="bl" dir="4980000" dist="19050">
              <a:srgbClr val="666666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2933525" y="2780902"/>
            <a:ext cx="6015000" cy="281400"/>
          </a:xfrm>
          <a:prstGeom prst="rect">
            <a:avLst/>
          </a:prstGeom>
          <a:solidFill>
            <a:srgbClr val="0046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3153750" y="2783475"/>
            <a:ext cx="5794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Interests in a national Cyberinfrastructure for data-intensive science and society are: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2933250" y="1222389"/>
            <a:ext cx="6015000" cy="281400"/>
          </a:xfrm>
          <a:prstGeom prst="rect">
            <a:avLst/>
          </a:prstGeom>
          <a:solidFill>
            <a:srgbClr val="0046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"/>
          <p:cNvSpPr txBox="1"/>
          <p:nvPr/>
        </p:nvSpPr>
        <p:spPr>
          <a:xfrm>
            <a:off x="4812752" y="1227489"/>
            <a:ext cx="22560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My Affiliation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"/>
          <p:cNvSpPr/>
          <p:nvPr/>
        </p:nvSpPr>
        <p:spPr>
          <a:xfrm rot="-10795323">
            <a:off x="-36718" y="1048607"/>
            <a:ext cx="220500" cy="2313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"/>
          <p:cNvSpPr/>
          <p:nvPr/>
        </p:nvSpPr>
        <p:spPr>
          <a:xfrm rot="-10795323">
            <a:off x="2933257" y="1503958"/>
            <a:ext cx="220500" cy="231300"/>
          </a:xfrm>
          <a:prstGeom prst="rtTriangle">
            <a:avLst/>
          </a:prstGeom>
          <a:solidFill>
            <a:srgbClr val="0046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"/>
          <p:cNvSpPr/>
          <p:nvPr/>
        </p:nvSpPr>
        <p:spPr>
          <a:xfrm rot="-10795323">
            <a:off x="2932982" y="3062458"/>
            <a:ext cx="220500" cy="231300"/>
          </a:xfrm>
          <a:prstGeom prst="rtTriangle">
            <a:avLst/>
          </a:prstGeom>
          <a:solidFill>
            <a:srgbClr val="0046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17496" l="24353" r="0" t="55602"/>
          <a:stretch/>
        </p:blipFill>
        <p:spPr>
          <a:xfrm flipH="1" rot="10800000">
            <a:off x="-36876" y="0"/>
            <a:ext cx="9222876" cy="10501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mc:AlternateContent>
    <mc:Choice Requires="p14">
      <p:transition spd="slow" p14:dur="3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sci.utah.edu/" TargetMode="External"/><Relationship Id="rId4" Type="http://schemas.openxmlformats.org/officeDocument/2006/relationships/hyperlink" Target="http://cedmav.org/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://www.cedmav.com/" TargetMode="External"/><Relationship Id="rId7" Type="http://schemas.openxmlformats.org/officeDocument/2006/relationships/image" Target="../media/image5.png"/><Relationship Id="rId8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ci.utah.edu/" TargetMode="External"/><Relationship Id="rId4" Type="http://schemas.openxmlformats.org/officeDocument/2006/relationships/hyperlink" Target="http://cedmav.org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ci.utah.edu/" TargetMode="External"/><Relationship Id="rId4" Type="http://schemas.openxmlformats.org/officeDocument/2006/relationships/hyperlink" Target="https://www.sci.utah.edu/" TargetMode="External"/><Relationship Id="rId5" Type="http://schemas.openxmlformats.org/officeDocument/2006/relationships/hyperlink" Target="https://www.sci.utah.edu/" TargetMode="External"/><Relationship Id="rId6" Type="http://schemas.openxmlformats.org/officeDocument/2006/relationships/hyperlink" Target="http://cedmav.org/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sci.utah.edu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25.png"/><Relationship Id="rId5" Type="http://schemas.openxmlformats.org/officeDocument/2006/relationships/image" Target="../media/image4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jpg"/><Relationship Id="rId4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ci.utah.edu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jp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sci.utah.edu/" TargetMode="External"/><Relationship Id="rId4" Type="http://schemas.openxmlformats.org/officeDocument/2006/relationships/hyperlink" Target="http://cedmav.org/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3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jpg"/><Relationship Id="rId4" Type="http://schemas.openxmlformats.org/officeDocument/2006/relationships/image" Target="../media/image32.png"/><Relationship Id="rId5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sci.utah.edu/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Relationship Id="rId4" Type="http://schemas.openxmlformats.org/officeDocument/2006/relationships/hyperlink" Target="https://www.sci.utah.edu/" TargetMode="External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1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3"/>
          <p:cNvCxnSpPr/>
          <p:nvPr/>
        </p:nvCxnSpPr>
        <p:spPr>
          <a:xfrm>
            <a:off x="7045150" y="4825975"/>
            <a:ext cx="1739700" cy="117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3"/>
          <p:cNvSpPr txBox="1"/>
          <p:nvPr/>
        </p:nvSpPr>
        <p:spPr>
          <a:xfrm>
            <a:off x="5102800" y="1546775"/>
            <a:ext cx="38889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Scientific Computing and Imaging Institute</a:t>
            </a:r>
            <a:endParaRPr b="1" i="0" sz="900" u="none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1" i="0" lang="en" sz="9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b="1" i="0" lang="en" sz="150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Center for Extreme Data Management Analysis and Visualization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3181550" y="2988449"/>
            <a:ext cx="57525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Data and Science Democratization</a:t>
            </a:r>
            <a:endParaRPr sz="1600"/>
          </a:p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Smart, </a:t>
            </a:r>
            <a:r>
              <a:rPr b="0" i="0" lang="en" sz="16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Scalable 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CI for Data, Computing and People</a:t>
            </a:r>
            <a:endParaRPr sz="1600"/>
          </a:p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Equity in Data Access for the “Missing Millions”</a:t>
            </a:r>
            <a:endParaRPr sz="1600"/>
          </a:p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Big Data for Science and Workforce Development</a:t>
            </a:r>
            <a:endParaRPr sz="1600"/>
          </a:p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Content Delivery Network (CDN) for Science</a:t>
            </a:r>
            <a:endParaRPr b="0" i="0" sz="16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•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Scientific Data Analytics and Visualization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390575" y="355110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Valerio Pascucci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0" i="0" lang="en" sz="11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ascucci.valerio@gmail.com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" name="Google Shape;74;p13"/>
          <p:cNvSpPr/>
          <p:nvPr/>
        </p:nvSpPr>
        <p:spPr>
          <a:xfrm>
            <a:off x="3216125" y="1603725"/>
            <a:ext cx="1777906" cy="7080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s and Templates" id="75" name="Google Shape;7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0248" y="1513952"/>
            <a:ext cx="1449659" cy="7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19447" l="0" r="0" t="0"/>
          <a:stretch/>
        </p:blipFill>
        <p:spPr>
          <a:xfrm>
            <a:off x="3397609" y="2057173"/>
            <a:ext cx="1385406" cy="4770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alerio Pascucci" id="77" name="Google Shape;77;p13"/>
          <p:cNvPicPr preferRelativeResize="0"/>
          <p:nvPr/>
        </p:nvPicPr>
        <p:blipFill rotWithShape="1">
          <a:blip r:embed="rId8">
            <a:alphaModFix/>
          </a:blip>
          <a:srcRect b="0" l="19811" r="13351" t="0"/>
          <a:stretch/>
        </p:blipFill>
        <p:spPr>
          <a:xfrm>
            <a:off x="445477" y="1607521"/>
            <a:ext cx="1915132" cy="1910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2"/>
          <p:cNvCxnSpPr/>
          <p:nvPr/>
        </p:nvCxnSpPr>
        <p:spPr>
          <a:xfrm>
            <a:off x="7045150" y="4825975"/>
            <a:ext cx="1739700" cy="117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22"/>
          <p:cNvSpPr txBox="1"/>
          <p:nvPr/>
        </p:nvSpPr>
        <p:spPr>
          <a:xfrm>
            <a:off x="5102800" y="1665075"/>
            <a:ext cx="388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San Diego Supercomputer Center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Open Storage Network</a:t>
            </a:r>
            <a:endParaRPr b="1" sz="1500" u="sng">
              <a:solidFill>
                <a:schemeClr val="dk1"/>
              </a:solidFill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3321000" y="3151850"/>
            <a:ext cx="54414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Configuration Management and Automation</a:t>
            </a:r>
            <a:endParaRPr sz="18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Cloud Infrastructure</a:t>
            </a:r>
            <a:endParaRPr sz="18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Redundancies, Rollovers and Recovery Plans</a:t>
            </a:r>
            <a:endParaRPr sz="18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324325" y="355110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Danny Saba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dbsaba</a:t>
            </a: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@sdsc.edu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3216125" y="1603725"/>
            <a:ext cx="17778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988" y="1665075"/>
            <a:ext cx="1658075" cy="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384" y="1958175"/>
            <a:ext cx="1553282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00" y="1665075"/>
            <a:ext cx="1856500" cy="18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/>
        </p:nvSpPr>
        <p:spPr>
          <a:xfrm>
            <a:off x="5102800" y="1546775"/>
            <a:ext cx="38889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Scientific Computing and Imaging Institute</a:t>
            </a:r>
            <a:endParaRPr b="1" i="0" sz="900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i="0" lang="en" sz="900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i="0" lang="en" sz="1500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Center for Extreme Data Management Analysis and Visualization</a:t>
            </a:r>
            <a:endParaRPr i="0" sz="1500" cap="none" strike="noStrike">
              <a:solidFill>
                <a:schemeClr val="dk1"/>
              </a:solidFill>
            </a:endParaRPr>
          </a:p>
        </p:txBody>
      </p:sp>
      <p:pic>
        <p:nvPicPr>
          <p:cNvPr descr="Logos and Templates" id="201" name="Google Shape;20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0248" y="1513952"/>
            <a:ext cx="1449658" cy="7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scrgiorgio@gmail.com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6">
            <a:alphaModFix/>
          </a:blip>
          <a:srcRect b="0" l="8810" r="11673" t="0"/>
          <a:stretch/>
        </p:blipFill>
        <p:spPr>
          <a:xfrm>
            <a:off x="443875" y="1587750"/>
            <a:ext cx="1946750" cy="19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3260575" y="3120923"/>
            <a:ext cx="55242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Cloud Computing and Storage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Complex software systems in High-Performance Computing </a:t>
            </a:r>
            <a:endParaRPr b="0" i="0" sz="16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Big Data Analytics and Efficient I/O</a:t>
            </a:r>
            <a:endParaRPr b="0" i="0" sz="16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Content Delivery Network (CDN) for science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324325" y="355110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Giorgio Scorzelli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/>
        </p:nvSpPr>
        <p:spPr>
          <a:xfrm>
            <a:off x="5102800" y="1546775"/>
            <a:ext cx="38346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Scientific </a:t>
            </a:r>
            <a:r>
              <a:rPr b="1" i="0" lang="en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Computing</a:t>
            </a:r>
            <a:r>
              <a:rPr b="1" i="0" lang="en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and Imaging Institute</a:t>
            </a:r>
            <a:endParaRPr b="1" i="0" sz="800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i="0" lang="en" sz="800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i="0" lang="en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Center for Extreme Data Management Analysis and Visualization</a:t>
            </a:r>
            <a:endParaRPr i="0" cap="none" strike="noStrike">
              <a:solidFill>
                <a:schemeClr val="dk1"/>
              </a:solidFill>
            </a:endParaRPr>
          </a:p>
        </p:txBody>
      </p:sp>
      <p:pic>
        <p:nvPicPr>
          <p:cNvPr descr="Logos and Templates" id="211" name="Google Shape;21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96698" y="1642427"/>
            <a:ext cx="1449658" cy="7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spetruzza@sci.utah.edu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3260575" y="3120923"/>
            <a:ext cx="55242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High performance computing for large scale data analysis and visualization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Large scientific data interactive exploration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Edge Computing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324325" y="355110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Steve Petruzza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0425" y="1546775"/>
            <a:ext cx="1969250" cy="19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/>
        </p:nvSpPr>
        <p:spPr>
          <a:xfrm>
            <a:off x="5102800" y="1546775"/>
            <a:ext cx="38889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800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Scientific Computing and Imaging (SCI) Institute</a:t>
            </a:r>
            <a:endParaRPr i="0" sz="1800" cap="none" strike="noStrike">
              <a:solidFill>
                <a:schemeClr val="dk1"/>
              </a:solidFill>
            </a:endParaRPr>
          </a:p>
        </p:txBody>
      </p:sp>
      <p:pic>
        <p:nvPicPr>
          <p:cNvPr descr="Logos and Templates" id="221" name="Google Shape;22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248" y="1513952"/>
            <a:ext cx="1449658" cy="7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manish.parashar@utah.edu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3260575" y="3120923"/>
            <a:ext cx="55242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Large-scale data-management and analytics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Extreme-scale computing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Computing 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continuum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and core-edge integration 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Robust science 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324325" y="355110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Manish</a:t>
            </a:r>
            <a:r>
              <a:rPr b="1" lang="en">
                <a:solidFill>
                  <a:srgbClr val="434343"/>
                </a:solidFill>
              </a:rPr>
              <a:t> Parashar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650" y="1597475"/>
            <a:ext cx="1810729" cy="19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75" y="1610837"/>
            <a:ext cx="1372876" cy="1921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725" y="1779800"/>
            <a:ext cx="1811450" cy="34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 txBox="1"/>
          <p:nvPr/>
        </p:nvSpPr>
        <p:spPr>
          <a:xfrm>
            <a:off x="5281275" y="1549950"/>
            <a:ext cx="351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Information</a:t>
            </a:r>
            <a:r>
              <a:rPr b="1" lang="en"/>
              <a:t> Assurance, Trust, and Identity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CISO</a:t>
            </a:r>
            <a:endParaRPr b="1"/>
          </a:p>
        </p:txBody>
      </p:sp>
      <p:sp>
        <p:nvSpPr>
          <p:cNvPr id="233" name="Google Shape;233;p26"/>
          <p:cNvSpPr txBox="1"/>
          <p:nvPr/>
        </p:nvSpPr>
        <p:spPr>
          <a:xfrm>
            <a:off x="3272100" y="3191725"/>
            <a:ext cx="549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Securing Cyber Infrastructure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Cybersecurity as Research Facilitation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Federated Identities supporting Research</a:t>
            </a:r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677400" y="3915025"/>
            <a:ext cx="1733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mcorn@ucsd.edu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7"/>
          <p:cNvPicPr preferRelativeResize="0"/>
          <p:nvPr/>
        </p:nvPicPr>
        <p:blipFill rotWithShape="1">
          <a:blip r:embed="rId3">
            <a:alphaModFix/>
          </a:blip>
          <a:srcRect b="0" l="11609" r="21514" t="0"/>
          <a:stretch/>
        </p:blipFill>
        <p:spPr>
          <a:xfrm>
            <a:off x="445175" y="1614200"/>
            <a:ext cx="1923850" cy="19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tec3</a:t>
            </a: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@utah.edu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1" name="Google Shape;241;p27"/>
          <p:cNvSpPr txBox="1"/>
          <p:nvPr/>
        </p:nvSpPr>
        <p:spPr>
          <a:xfrm>
            <a:off x="324325" y="355110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Thomas Cheatham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025" y="1518700"/>
            <a:ext cx="991825" cy="9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 rotWithShape="1">
          <a:blip r:embed="rId5">
            <a:alphaModFix/>
          </a:blip>
          <a:srcRect b="11403" l="9367" r="8604" t="12220"/>
          <a:stretch/>
        </p:blipFill>
        <p:spPr>
          <a:xfrm>
            <a:off x="4094125" y="1556850"/>
            <a:ext cx="1024302" cy="95367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5199150" y="1556838"/>
            <a:ext cx="368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Department of Medicinal Chemistry &amp;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Center for High Performance Computing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&amp; https://carcc.org</a:t>
            </a:r>
            <a:br>
              <a:rPr lang="en"/>
            </a:br>
            <a:r>
              <a:rPr lang="en"/>
              <a:t>University of Utah</a:t>
            </a:r>
            <a:endParaRPr/>
          </a:p>
        </p:txBody>
      </p:sp>
      <p:sp>
        <p:nvSpPr>
          <p:cNvPr id="245" name="Google Shape;245;p27"/>
          <p:cNvSpPr txBox="1"/>
          <p:nvPr/>
        </p:nvSpPr>
        <p:spPr>
          <a:xfrm>
            <a:off x="3073825" y="3164775"/>
            <a:ext cx="594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Advocacy and support for research computing and data (RCD)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Protected compute and data environments for restricted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Research facilitation, student workforce development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Interface between researchers and RCD technology / infrastructure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Large-scale biomolecular simulation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/>
          <p:nvPr/>
        </p:nvSpPr>
        <p:spPr>
          <a:xfrm>
            <a:off x="744300" y="3600450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Szalay</a:t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25" y="1754850"/>
            <a:ext cx="1228075" cy="156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 rotWithShape="1">
          <a:blip r:embed="rId4">
            <a:alphaModFix/>
          </a:blip>
          <a:srcRect b="54443" l="0" r="79485" t="17506"/>
          <a:stretch/>
        </p:blipFill>
        <p:spPr>
          <a:xfrm>
            <a:off x="3176875" y="1730625"/>
            <a:ext cx="1875876" cy="6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5312925" y="1718525"/>
            <a:ext cx="348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Institute for Data-Intensive Engineering and Science </a:t>
            </a:r>
            <a:br>
              <a:rPr lang="en"/>
            </a:br>
            <a:r>
              <a:rPr lang="en"/>
              <a:t>Johns Hopkins University</a:t>
            </a:r>
            <a:endParaRPr/>
          </a:p>
        </p:txBody>
      </p:sp>
      <p:sp>
        <p:nvSpPr>
          <p:cNvPr id="254" name="Google Shape;254;p28"/>
          <p:cNvSpPr txBox="1"/>
          <p:nvPr/>
        </p:nvSpPr>
        <p:spPr>
          <a:xfrm>
            <a:off x="3352350" y="3164775"/>
            <a:ext cx="5379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Data-Intensive Scientific Computing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Creation of large open scientific data 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Creating scalable national solutions for Big Data problems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Big Data </a:t>
            </a:r>
            <a:r>
              <a:rPr lang="en"/>
              <a:t>analytics</a:t>
            </a:r>
            <a:r>
              <a:rPr lang="en"/>
              <a:t> on large spatial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 AI in designing and controlling large experiments</a:t>
            </a:r>
            <a:endParaRPr/>
          </a:p>
        </p:txBody>
      </p:sp>
      <p:sp>
        <p:nvSpPr>
          <p:cNvPr id="255" name="Google Shape;255;p28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szalay@jhu.edu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100" y="1567887"/>
            <a:ext cx="2007726" cy="200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2950" y="1567875"/>
            <a:ext cx="1378297" cy="10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/>
        </p:nvSpPr>
        <p:spPr>
          <a:xfrm>
            <a:off x="5521125" y="1648275"/>
            <a:ext cx="31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UNIVERSITY of TEXAS at EL PASO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Material Laboratory (UDML)</a:t>
            </a:r>
            <a:endParaRPr/>
          </a:p>
        </p:txBody>
      </p:sp>
      <p:sp>
        <p:nvSpPr>
          <p:cNvPr id="263" name="Google Shape;263;p29"/>
          <p:cNvSpPr txBox="1"/>
          <p:nvPr/>
        </p:nvSpPr>
        <p:spPr>
          <a:xfrm>
            <a:off x="3437950" y="3183825"/>
            <a:ext cx="534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Science and Machine Learning for Rapid Quantification of the Structure and Properties of Materials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Analytical and Computational Modeling of Materials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In-situ and In-Operando Experiments on Materials and Structures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Expanding Access and Experience with Data Tools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/>
        </p:nvSpPr>
        <p:spPr>
          <a:xfrm>
            <a:off x="5102800" y="1546775"/>
            <a:ext cx="38346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Scientific Computing and Imaging Institute</a:t>
            </a:r>
            <a:endParaRPr i="0" cap="none" strike="noStrike">
              <a:solidFill>
                <a:schemeClr val="dk1"/>
              </a:solidFill>
            </a:endParaRPr>
          </a:p>
        </p:txBody>
      </p:sp>
      <p:pic>
        <p:nvPicPr>
          <p:cNvPr descr="Logos and Templates" id="269" name="Google Shape;2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6698" y="1642427"/>
            <a:ext cx="1449658" cy="7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daniel.balouek</a:t>
            </a: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@utah.edu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3260575" y="3120923"/>
            <a:ext cx="55242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Computing Continuum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Urgent Analytics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Programming models and resource management for large-scale distributed analytics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324325" y="3551100"/>
            <a:ext cx="22722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Daniel Balouek-Thomert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738" y="1613400"/>
            <a:ext cx="1867175" cy="19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/>
        </p:nvSpPr>
        <p:spPr>
          <a:xfrm>
            <a:off x="5102800" y="1546775"/>
            <a:ext cx="38346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University of Michigan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Materials Commons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Center for PRedictive Integrated Materials Science (PRISMS Center)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johnea@umich.edu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3260575" y="3120923"/>
            <a:ext cx="55242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Democratizing materials information  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Integrating 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Materials Commons to cloud storage and fast data movement via NSDF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Visualization of materials information 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1"/>
          <p:cNvSpPr txBox="1"/>
          <p:nvPr/>
        </p:nvSpPr>
        <p:spPr>
          <a:xfrm>
            <a:off x="324325" y="3551100"/>
            <a:ext cx="22722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John Allison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75" y="1546774"/>
            <a:ext cx="1935783" cy="193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5843" y="1516025"/>
            <a:ext cx="940983" cy="10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oogle Shape;82;p14"/>
          <p:cNvCxnSpPr/>
          <p:nvPr/>
        </p:nvCxnSpPr>
        <p:spPr>
          <a:xfrm>
            <a:off x="7045150" y="4825975"/>
            <a:ext cx="1739700" cy="117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4"/>
          <p:cNvSpPr txBox="1"/>
          <p:nvPr/>
        </p:nvSpPr>
        <p:spPr>
          <a:xfrm>
            <a:off x="5180775" y="1546775"/>
            <a:ext cx="36900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400" u="none" cap="none" strike="noStrike">
                <a:solidFill>
                  <a:srgbClr val="36455B"/>
                </a:solidFill>
                <a:latin typeface="Arial"/>
                <a:ea typeface="Arial"/>
                <a:cs typeface="Arial"/>
                <a:sym typeface="Arial"/>
              </a:rPr>
              <a:t>The University of Tennessee, Knoxville</a:t>
            </a:r>
            <a:endParaRPr b="1" i="0" sz="1400" u="none" cap="none" strike="noStrike">
              <a:solidFill>
                <a:srgbClr val="36455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36455B"/>
                </a:solidFill>
                <a:latin typeface="Arial"/>
                <a:ea typeface="Arial"/>
                <a:cs typeface="Arial"/>
                <a:sym typeface="Arial"/>
              </a:rPr>
              <a:t>Global Computing Lab (CGL)</a:t>
            </a:r>
            <a:endParaRPr b="0" i="0" sz="1400" u="none" cap="none" strike="noStrike">
              <a:solidFill>
                <a:srgbClr val="3645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260575" y="3120923"/>
            <a:ext cx="55242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Smart CI for science and engineering, with emphasis on  reproducibility, replicability, and transparency </a:t>
            </a:r>
            <a:endParaRPr b="0" i="0" sz="16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AI/ML for smart CI and adaptive HPC, with emphasis on IO</a:t>
            </a:r>
            <a:endParaRPr b="0" i="0" sz="16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Smart CI for international collaborations</a:t>
            </a:r>
            <a:endParaRPr b="0" i="0" sz="16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b="0" i="0" lang="en" sz="16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Next generation workforce for smart CI</a:t>
            </a:r>
            <a:endParaRPr b="0" i="0" sz="18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90575" y="355110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Michela Taufer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254725" y="3872850"/>
            <a:ext cx="2409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taufer@acm.org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6735100" y="4015725"/>
            <a:ext cx="2359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Title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5784375" y="2257002"/>
            <a:ext cx="28560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https://globalcomputing.group</a:t>
            </a:r>
            <a:endParaRPr b="0" i="0" sz="1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9" name="Google Shape;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650" y="1622975"/>
            <a:ext cx="1845425" cy="18332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4"/>
          <p:cNvGrpSpPr/>
          <p:nvPr/>
        </p:nvGrpSpPr>
        <p:grpSpPr>
          <a:xfrm>
            <a:off x="3225700" y="1533800"/>
            <a:ext cx="1905113" cy="946800"/>
            <a:chOff x="3225700" y="1533800"/>
            <a:chExt cx="1905113" cy="946800"/>
          </a:xfrm>
        </p:grpSpPr>
        <p:sp>
          <p:nvSpPr>
            <p:cNvPr id="91" name="Google Shape;91;p14"/>
            <p:cNvSpPr/>
            <p:nvPr/>
          </p:nvSpPr>
          <p:spPr>
            <a:xfrm>
              <a:off x="3225700" y="1533800"/>
              <a:ext cx="1812000" cy="946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2" name="Google Shape;92;p14"/>
            <p:cNvPicPr preferRelativeResize="0"/>
            <p:nvPr/>
          </p:nvPicPr>
          <p:blipFill rotWithShape="1">
            <a:blip r:embed="rId4">
              <a:alphaModFix/>
            </a:blip>
            <a:srcRect b="17415" l="14619" r="13292" t="18555"/>
            <a:stretch/>
          </p:blipFill>
          <p:spPr>
            <a:xfrm>
              <a:off x="4135888" y="1580538"/>
              <a:ext cx="994925" cy="85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25700" y="1580525"/>
              <a:ext cx="910208" cy="853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25" y="1613200"/>
            <a:ext cx="1881624" cy="18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950" y="1743247"/>
            <a:ext cx="1881624" cy="55572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5182475" y="1776850"/>
            <a:ext cx="3327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Integrated Multi-</a:t>
            </a:r>
            <a:r>
              <a:rPr b="1" lang="en"/>
              <a:t>Physics</a:t>
            </a:r>
            <a:r>
              <a:rPr b="1" lang="en"/>
              <a:t> Laboratory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Engineering Department</a:t>
            </a:r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3437950" y="3183825"/>
            <a:ext cx="5347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Analytical and Computational Modeling of </a:t>
            </a:r>
            <a:r>
              <a:rPr lang="en"/>
              <a:t>Hierarchical</a:t>
            </a:r>
            <a:r>
              <a:rPr lang="en"/>
              <a:t> Porous Materials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In-situ Multi-Physics Experiments on </a:t>
            </a:r>
            <a:r>
              <a:rPr lang="en"/>
              <a:t>Heterogeneous</a:t>
            </a:r>
            <a:r>
              <a:rPr lang="en"/>
              <a:t> Porous Materials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Data Science and Machine Learning to Extract Properties of Porous Materials Across Scales</a:t>
            </a:r>
            <a:endParaRPr/>
          </a:p>
        </p:txBody>
      </p:sp>
      <p:sp>
        <p:nvSpPr>
          <p:cNvPr id="292" name="Google Shape;292;p32"/>
          <p:cNvSpPr txBox="1"/>
          <p:nvPr/>
        </p:nvSpPr>
        <p:spPr>
          <a:xfrm>
            <a:off x="324325" y="3551100"/>
            <a:ext cx="22722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Pania Newell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pania.newell</a:t>
            </a: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@utah.edu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/>
        </p:nvSpPr>
        <p:spPr>
          <a:xfrm>
            <a:off x="5102800" y="1546775"/>
            <a:ext cx="38889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Scientific Computing and Imaging Institute</a:t>
            </a:r>
            <a:endParaRPr b="1" i="0" sz="900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i="0" lang="en" sz="900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i="0" lang="en" sz="1500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Center for Extreme Data Management Analysis and Visualization</a:t>
            </a:r>
            <a:endParaRPr i="0" sz="1500" cap="none" strike="noStrike">
              <a:solidFill>
                <a:schemeClr val="dk1"/>
              </a:solidFill>
            </a:endParaRPr>
          </a:p>
        </p:txBody>
      </p:sp>
      <p:pic>
        <p:nvPicPr>
          <p:cNvPr descr="Logos and Templates" id="299" name="Google Shape;29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0248" y="1513952"/>
            <a:ext cx="1449658" cy="7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owen.koppe@gmail.com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3260575" y="3120923"/>
            <a:ext cx="55242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Democratizing data 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Accessible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shareable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scientific data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visualizations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Big Data Analytics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324325" y="355110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Owen Koppe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250" y="1596500"/>
            <a:ext cx="1524875" cy="190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/>
        </p:nvSpPr>
        <p:spPr>
          <a:xfrm>
            <a:off x="5102800" y="1546775"/>
            <a:ext cx="38889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University of Arizona / CyVerse</a:t>
            </a:r>
            <a:endParaRPr b="1" i="0" sz="900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i="0" lang="en" sz="900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i="0" sz="1500" cap="none" strike="noStrike">
              <a:solidFill>
                <a:schemeClr val="dk1"/>
              </a:solidFill>
            </a:endParaRPr>
          </a:p>
        </p:txBody>
      </p:sp>
      <p:sp>
        <p:nvSpPr>
          <p:cNvPr id="309" name="Google Shape;309;p34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edwins@arizona.edu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3260575" y="3120923"/>
            <a:ext cx="55242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Multi-cloud computing and storage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Scientific computing and workflow reproducibility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324325" y="355110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Edwin Skidmore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13" y="1555950"/>
            <a:ext cx="1714024" cy="20315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>
            <a:off x="3257025" y="1588200"/>
            <a:ext cx="1765500" cy="89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300" y="1588200"/>
            <a:ext cx="834626" cy="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225" y="1588200"/>
            <a:ext cx="902575" cy="7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/>
        </p:nvSpPr>
        <p:spPr>
          <a:xfrm>
            <a:off x="5102800" y="1546775"/>
            <a:ext cx="38889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University of Arizona / CyVerse</a:t>
            </a:r>
            <a:endParaRPr b="1" i="0" sz="900" cap="none" strike="noStrike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i="0" lang="en" sz="900" cap="none" strike="noStrik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i="0" sz="1500" cap="none" strike="noStrike">
              <a:solidFill>
                <a:schemeClr val="dk1"/>
              </a:solidFill>
            </a:endParaRPr>
          </a:p>
        </p:txBody>
      </p:sp>
      <p:sp>
        <p:nvSpPr>
          <p:cNvPr id="321" name="Google Shape;321;p35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nirav@arizona.edu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3260575" y="3120923"/>
            <a:ext cx="55242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Data Management Platforms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Managed cloud technologies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Distributed computing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Data Science Literacy and Training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324325" y="355110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Nirav Merchant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3257025" y="1588200"/>
            <a:ext cx="1765500" cy="89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988" y="1661100"/>
            <a:ext cx="834626" cy="7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 rotWithShape="1">
          <a:blip r:embed="rId4">
            <a:alphaModFix/>
          </a:blip>
          <a:srcRect b="6043" l="6112" r="5172" t="6628"/>
          <a:stretch/>
        </p:blipFill>
        <p:spPr>
          <a:xfrm>
            <a:off x="449063" y="1613700"/>
            <a:ext cx="1946525" cy="19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0225" y="1588200"/>
            <a:ext cx="902575" cy="7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475" y="1685000"/>
            <a:ext cx="1809525" cy="6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/>
        </p:nvSpPr>
        <p:spPr>
          <a:xfrm>
            <a:off x="5580850" y="1831350"/>
            <a:ext cx="30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IBM T.J. Watson Research Center</a:t>
            </a:r>
            <a:endParaRPr/>
          </a:p>
        </p:txBody>
      </p:sp>
      <p:sp>
        <p:nvSpPr>
          <p:cNvPr id="334" name="Google Shape;334;p36"/>
          <p:cNvSpPr txBox="1"/>
          <p:nvPr/>
        </p:nvSpPr>
        <p:spPr>
          <a:xfrm>
            <a:off x="756625" y="3547050"/>
            <a:ext cx="144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I-Hsin Chung</a:t>
            </a:r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ihchung</a:t>
            </a: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@us.ibm.com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36" name="Google Shape;3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89" y="1631740"/>
            <a:ext cx="1862675" cy="18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6"/>
          <p:cNvSpPr txBox="1"/>
          <p:nvPr/>
        </p:nvSpPr>
        <p:spPr>
          <a:xfrm>
            <a:off x="3260575" y="3120923"/>
            <a:ext cx="55242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Cloud Infrastructure Research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High Performance Computing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Performance Tuning, Tooling, Analysis and Modeling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/>
        </p:nvSpPr>
        <p:spPr>
          <a:xfrm>
            <a:off x="5118475" y="1740450"/>
            <a:ext cx="36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Scientific Computing and Imaging Institute</a:t>
            </a:r>
            <a:endParaRPr b="1" sz="8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7"/>
          <p:cNvSpPr txBox="1"/>
          <p:nvPr/>
        </p:nvSpPr>
        <p:spPr>
          <a:xfrm>
            <a:off x="685200" y="3547050"/>
            <a:ext cx="15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Nishita Kharche</a:t>
            </a:r>
            <a:endParaRPr/>
          </a:p>
        </p:txBody>
      </p:sp>
      <p:sp>
        <p:nvSpPr>
          <p:cNvPr id="344" name="Google Shape;344;p37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nkharche</a:t>
            </a: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@sci.utah.edu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3260575" y="3120923"/>
            <a:ext cx="5524200" cy="14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Big data visualization 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Data storage and efficient IO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graphics application</a:t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s and Templates" id="346" name="Google Shape;3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248" y="1658214"/>
            <a:ext cx="1449658" cy="74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350" y="1601775"/>
            <a:ext cx="1896025" cy="189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25" y="1234901"/>
            <a:ext cx="2044425" cy="25479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8"/>
          <p:cNvSpPr txBox="1"/>
          <p:nvPr/>
        </p:nvSpPr>
        <p:spPr>
          <a:xfrm>
            <a:off x="425288" y="3887175"/>
            <a:ext cx="204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Philip Davis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philip.davis@sci.utah.edu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5102800" y="1546775"/>
            <a:ext cx="38889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800" cap="none" strike="noStrike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Scientific Computing and Imaging (SCI) Institute</a:t>
            </a:r>
            <a:endParaRPr i="0" sz="1800" cap="none" strike="noStrike">
              <a:solidFill>
                <a:schemeClr val="dk1"/>
              </a:solidFill>
            </a:endParaRPr>
          </a:p>
        </p:txBody>
      </p:sp>
      <p:pic>
        <p:nvPicPr>
          <p:cNvPr descr="Logos and Templates" id="355" name="Google Shape;35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0248" y="1513952"/>
            <a:ext cx="1449658" cy="7464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 txBox="1"/>
          <p:nvPr/>
        </p:nvSpPr>
        <p:spPr>
          <a:xfrm>
            <a:off x="3380250" y="3124750"/>
            <a:ext cx="5379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management for scientific workflows running across sites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Semantics for coordinating highly distributed workflows across heterogenous infrastructure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engineering for HEC infrastructure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5"/>
          <p:cNvCxnSpPr/>
          <p:nvPr/>
        </p:nvCxnSpPr>
        <p:spPr>
          <a:xfrm>
            <a:off x="7045150" y="4825975"/>
            <a:ext cx="1739700" cy="117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5"/>
          <p:cNvSpPr txBox="1"/>
          <p:nvPr/>
        </p:nvSpPr>
        <p:spPr>
          <a:xfrm>
            <a:off x="3164675" y="3129625"/>
            <a:ext cx="57624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Research</a:t>
            </a: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on convergence of HPC and big data</a:t>
            </a: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Scheduling and de</a:t>
            </a: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ployment of AI/ML apps on Cloud and HPC</a:t>
            </a:r>
            <a:endParaRPr b="0" i="0" sz="15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mart CI for international collaborations</a:t>
            </a:r>
            <a:endParaRPr b="0" i="0" sz="15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Multidisciplinary</a:t>
            </a: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researc</a:t>
            </a: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h and </a:t>
            </a: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collaborations</a:t>
            </a: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Research publications and proposals </a:t>
            </a:r>
            <a:endParaRPr b="0" i="0" sz="15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240792" y="3547872"/>
            <a:ext cx="2409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Naweiluo Zhou</a:t>
            </a:r>
            <a:endParaRPr b="1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naweiluo.zhou@utk.edu</a:t>
            </a:r>
            <a:r>
              <a:rPr b="0" i="0" lang="en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5097194" y="1564750"/>
            <a:ext cx="3829906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455B"/>
                </a:solidFill>
              </a:rPr>
              <a:t>The University of Tennessee, Knoxville</a:t>
            </a:r>
            <a:endParaRPr b="1">
              <a:solidFill>
                <a:srgbClr val="36455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36455B"/>
                </a:solidFill>
              </a:rPr>
              <a:t>Global Computing Lab (CGL)</a:t>
            </a:r>
            <a:endParaRPr>
              <a:solidFill>
                <a:srgbClr val="36455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https://globalcomputing.group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206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016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15"/>
          <p:cNvGrpSpPr/>
          <p:nvPr/>
        </p:nvGrpSpPr>
        <p:grpSpPr>
          <a:xfrm>
            <a:off x="3225700" y="1533800"/>
            <a:ext cx="1905113" cy="946800"/>
            <a:chOff x="3225700" y="1533800"/>
            <a:chExt cx="1905113" cy="946800"/>
          </a:xfrm>
        </p:grpSpPr>
        <p:sp>
          <p:nvSpPr>
            <p:cNvPr id="103" name="Google Shape;103;p15"/>
            <p:cNvSpPr/>
            <p:nvPr/>
          </p:nvSpPr>
          <p:spPr>
            <a:xfrm>
              <a:off x="3225700" y="1533800"/>
              <a:ext cx="1812000" cy="946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15"/>
            <p:cNvPicPr preferRelativeResize="0"/>
            <p:nvPr/>
          </p:nvPicPr>
          <p:blipFill rotWithShape="1">
            <a:blip r:embed="rId4">
              <a:alphaModFix/>
            </a:blip>
            <a:srcRect b="17415" l="14619" r="13292" t="18555"/>
            <a:stretch/>
          </p:blipFill>
          <p:spPr>
            <a:xfrm>
              <a:off x="4135888" y="1580538"/>
              <a:ext cx="994925" cy="85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25700" y="1580525"/>
              <a:ext cx="910208" cy="853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6"/>
          <p:cNvCxnSpPr/>
          <p:nvPr/>
        </p:nvCxnSpPr>
        <p:spPr>
          <a:xfrm>
            <a:off x="7045150" y="4825975"/>
            <a:ext cx="1739700" cy="117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16"/>
          <p:cNvSpPr txBox="1"/>
          <p:nvPr/>
        </p:nvSpPr>
        <p:spPr>
          <a:xfrm>
            <a:off x="3164675" y="3129625"/>
            <a:ext cx="57624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Research support and definition of best practices on convergence of HPC, Cloud, and big data</a:t>
            </a: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Facilitate</a:t>
            </a:r>
            <a:r>
              <a:rPr lang="en" sz="16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reproducibility, replicability, and transparency of data-intensive and scientific workflows</a:t>
            </a:r>
            <a:endParaRPr sz="15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Research publications and proposals </a:t>
            </a:r>
            <a:endParaRPr b="0" i="0" sz="15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254725" y="3547872"/>
            <a:ext cx="2409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Paula Olaya</a:t>
            </a:r>
            <a:endParaRPr b="1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polaya@vols.</a:t>
            </a: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utk.edu</a:t>
            </a:r>
            <a:r>
              <a:rPr b="0" i="0" lang="en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5097194" y="1564750"/>
            <a:ext cx="38298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455B"/>
                </a:solidFill>
              </a:rPr>
              <a:t>The University of Tennessee, Knoxville</a:t>
            </a:r>
            <a:endParaRPr b="1">
              <a:solidFill>
                <a:srgbClr val="36455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36455B"/>
                </a:solidFill>
              </a:rPr>
              <a:t>Global Computing Lab (CGL)</a:t>
            </a:r>
            <a:endParaRPr>
              <a:solidFill>
                <a:srgbClr val="36455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https://globalcomputing.group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206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016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75" y="1638525"/>
            <a:ext cx="1492499" cy="1866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6"/>
          <p:cNvGrpSpPr/>
          <p:nvPr/>
        </p:nvGrpSpPr>
        <p:grpSpPr>
          <a:xfrm>
            <a:off x="3225700" y="1533800"/>
            <a:ext cx="1905113" cy="946800"/>
            <a:chOff x="3225700" y="1533800"/>
            <a:chExt cx="1905113" cy="946800"/>
          </a:xfrm>
        </p:grpSpPr>
        <p:sp>
          <p:nvSpPr>
            <p:cNvPr id="116" name="Google Shape;116;p16"/>
            <p:cNvSpPr/>
            <p:nvPr/>
          </p:nvSpPr>
          <p:spPr>
            <a:xfrm>
              <a:off x="3225700" y="1533800"/>
              <a:ext cx="1812000" cy="946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" name="Google Shape;117;p16"/>
            <p:cNvPicPr preferRelativeResize="0"/>
            <p:nvPr/>
          </p:nvPicPr>
          <p:blipFill rotWithShape="1">
            <a:blip r:embed="rId4">
              <a:alphaModFix/>
            </a:blip>
            <a:srcRect b="17415" l="14619" r="13292" t="18555"/>
            <a:stretch/>
          </p:blipFill>
          <p:spPr>
            <a:xfrm>
              <a:off x="4135888" y="1580538"/>
              <a:ext cx="994925" cy="85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25700" y="1580525"/>
              <a:ext cx="910208" cy="853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7"/>
          <p:cNvCxnSpPr/>
          <p:nvPr/>
        </p:nvCxnSpPr>
        <p:spPr>
          <a:xfrm>
            <a:off x="7045150" y="4825975"/>
            <a:ext cx="1739700" cy="117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7"/>
          <p:cNvSpPr txBox="1"/>
          <p:nvPr/>
        </p:nvSpPr>
        <p:spPr>
          <a:xfrm>
            <a:off x="3164675" y="3129625"/>
            <a:ext cx="57624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Research on the intersection of scientific workflows and HPC I/O subsystems and middleware</a:t>
            </a:r>
            <a:endParaRPr sz="15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Performance analysis and visualisation in distributed environments</a:t>
            </a:r>
            <a:endParaRPr sz="15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Smart CI for science and engineering workflows</a:t>
            </a:r>
            <a:endParaRPr sz="15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54725" y="3547872"/>
            <a:ext cx="2409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Jakob Luettgau</a:t>
            </a:r>
            <a:endParaRPr b="1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jluettga@utk.edu</a:t>
            </a:r>
            <a:r>
              <a:rPr b="0" i="0" lang="en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5097194" y="1564750"/>
            <a:ext cx="38298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6455B"/>
                </a:solidFill>
              </a:rPr>
              <a:t>The University of Tennessee, Knoxville</a:t>
            </a:r>
            <a:endParaRPr b="1">
              <a:solidFill>
                <a:srgbClr val="36455B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36455B"/>
                </a:solidFill>
              </a:rPr>
              <a:t>Global Computing Lab (CGL)</a:t>
            </a:r>
            <a:endParaRPr>
              <a:solidFill>
                <a:srgbClr val="36455B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https://globalcomputing.group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2060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016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" name="Google Shape;127;p17"/>
          <p:cNvGrpSpPr/>
          <p:nvPr/>
        </p:nvGrpSpPr>
        <p:grpSpPr>
          <a:xfrm>
            <a:off x="3225700" y="1533800"/>
            <a:ext cx="1905113" cy="946800"/>
            <a:chOff x="3225700" y="1533800"/>
            <a:chExt cx="1905113" cy="946800"/>
          </a:xfrm>
        </p:grpSpPr>
        <p:sp>
          <p:nvSpPr>
            <p:cNvPr id="128" name="Google Shape;128;p17"/>
            <p:cNvSpPr/>
            <p:nvPr/>
          </p:nvSpPr>
          <p:spPr>
            <a:xfrm>
              <a:off x="3225700" y="1533800"/>
              <a:ext cx="1812000" cy="946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9" name="Google Shape;129;p17"/>
            <p:cNvPicPr preferRelativeResize="0"/>
            <p:nvPr/>
          </p:nvPicPr>
          <p:blipFill rotWithShape="1">
            <a:blip r:embed="rId3">
              <a:alphaModFix/>
            </a:blip>
            <a:srcRect b="17415" l="14619" r="13292" t="18555"/>
            <a:stretch/>
          </p:blipFill>
          <p:spPr>
            <a:xfrm>
              <a:off x="4135888" y="1580538"/>
              <a:ext cx="994925" cy="85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25700" y="1580525"/>
              <a:ext cx="910208" cy="853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" name="Google Shape;13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94" y="1657575"/>
            <a:ext cx="1805825" cy="18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18"/>
          <p:cNvCxnSpPr/>
          <p:nvPr/>
        </p:nvCxnSpPr>
        <p:spPr>
          <a:xfrm>
            <a:off x="7045150" y="4825975"/>
            <a:ext cx="1739700" cy="117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18"/>
          <p:cNvSpPr txBox="1"/>
          <p:nvPr/>
        </p:nvSpPr>
        <p:spPr>
          <a:xfrm>
            <a:off x="3164675" y="3129625"/>
            <a:ext cx="57624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Research Support and Acceleration - Creating a joint research database to encourage interdisciplinary research among </a:t>
            </a: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MSIs</a:t>
            </a:r>
            <a:endParaRPr b="0" i="0" sz="15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Workforce Development - Developing a talent pipeline </a:t>
            </a: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students and professionals at MSIs</a:t>
            </a:r>
            <a:endParaRPr sz="15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55B"/>
              </a:buClr>
              <a:buSzPts val="1500"/>
              <a:buFont typeface="Calibri"/>
              <a:buChar char="●"/>
            </a:pPr>
            <a:r>
              <a:rPr b="0" i="0" lang="en" sz="1500" u="none" cap="none" strike="noStrike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Community and Capacity Building </a:t>
            </a:r>
            <a:r>
              <a:rPr lang="en" sz="15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 - Creating a single unified Science DMZ for Collaborative Research for MSIs</a:t>
            </a:r>
            <a:endParaRPr b="0" i="0" sz="1500" u="none" cap="none" strike="noStrike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254725" y="3578700"/>
            <a:ext cx="2409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100">
                <a:latin typeface="Courier New"/>
                <a:ea typeface="Courier New"/>
                <a:cs typeface="Courier New"/>
                <a:sym typeface="Courier New"/>
              </a:rPr>
              <a:t>DAMIAN CLARKE</a:t>
            </a:r>
            <a:endParaRPr b="1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dclarke@mmc.edu</a:t>
            </a:r>
            <a:r>
              <a:rPr b="0" i="0" lang="en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5097194" y="1564750"/>
            <a:ext cx="38298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2060"/>
                </a:solidFill>
              </a:rPr>
              <a:t>Meharry Medical College</a:t>
            </a:r>
            <a:r>
              <a:rPr b="1" i="0" lang="en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1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https://home.mmc.edu/</a:t>
            </a:r>
            <a:endParaRPr sz="17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6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CIO</a:t>
            </a:r>
            <a:endParaRPr sz="2100"/>
          </a:p>
          <a:p>
            <a:pPr indent="-101600" lvl="0" marL="1714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9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" y="1613650"/>
            <a:ext cx="1877450" cy="18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125" y="1564750"/>
            <a:ext cx="1877449" cy="9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19"/>
          <p:cNvCxnSpPr/>
          <p:nvPr/>
        </p:nvCxnSpPr>
        <p:spPr>
          <a:xfrm>
            <a:off x="7045150" y="4825975"/>
            <a:ext cx="1739700" cy="117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9"/>
          <p:cNvSpPr txBox="1"/>
          <p:nvPr/>
        </p:nvSpPr>
        <p:spPr>
          <a:xfrm>
            <a:off x="5095000" y="1467413"/>
            <a:ext cx="38889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San Diego Supercomputer Center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Open Storage Network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West Big Data Hub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GO FAIR US</a:t>
            </a:r>
            <a:endParaRPr b="1" sz="1500" u="sng">
              <a:solidFill>
                <a:schemeClr val="dk1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3173775" y="3217200"/>
            <a:ext cx="57525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Reducing ‘time to science’ and streamlining CI for researchers</a:t>
            </a:r>
            <a:endParaRPr sz="1600"/>
          </a:p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Putting platforms and processes in place that promulgate research data management practices and FAIR data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324325" y="355345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Christine Kirkpatrick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christine@sdsc.edu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3216125" y="1603725"/>
            <a:ext cx="17778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113" y="1701913"/>
            <a:ext cx="1812375" cy="22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350" y="2035877"/>
            <a:ext cx="1165817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5">
            <a:alphaModFix/>
          </a:blip>
          <a:srcRect b="0" l="0" r="54222" t="0"/>
          <a:stretch/>
        </p:blipFill>
        <p:spPr>
          <a:xfrm>
            <a:off x="4502013" y="1929975"/>
            <a:ext cx="452304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 rotWithShape="1">
          <a:blip r:embed="rId6">
            <a:alphaModFix/>
          </a:blip>
          <a:srcRect b="0" l="15103" r="0" t="0"/>
          <a:stretch/>
        </p:blipFill>
        <p:spPr>
          <a:xfrm>
            <a:off x="459713" y="1603725"/>
            <a:ext cx="1909637" cy="19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0"/>
          <p:cNvCxnSpPr/>
          <p:nvPr/>
        </p:nvCxnSpPr>
        <p:spPr>
          <a:xfrm>
            <a:off x="7045150" y="4825975"/>
            <a:ext cx="1739700" cy="117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20"/>
          <p:cNvSpPr txBox="1"/>
          <p:nvPr/>
        </p:nvSpPr>
        <p:spPr>
          <a:xfrm>
            <a:off x="5095000" y="1467413"/>
            <a:ext cx="3888900" cy="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San Diego Supercomputer Center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Open Storage Network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West Big Data Hub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GO FAIR US</a:t>
            </a:r>
            <a:endParaRPr b="1" sz="1500" u="sng">
              <a:solidFill>
                <a:schemeClr val="dk1"/>
              </a:solidFill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3173775" y="3217200"/>
            <a:ext cx="5752500" cy="12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Integration of HTC resources</a:t>
            </a:r>
            <a:endParaRPr sz="1600"/>
          </a:p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" sz="1600"/>
              <a:t>H</a:t>
            </a:r>
            <a:r>
              <a:rPr lang="en" sz="1600"/>
              <a:t>ighspeed and performance networks and storage</a:t>
            </a:r>
            <a:endParaRPr sz="1600"/>
          </a:p>
          <a:p>
            <a:pPr indent="-2730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Translating innovation into practice</a:t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324325" y="355345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Frank Wuerthwein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FrankW</a:t>
            </a: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@sdsc.edu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3216125" y="1603725"/>
            <a:ext cx="17778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113" y="1701913"/>
            <a:ext cx="1812375" cy="228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6350" y="2035877"/>
            <a:ext cx="1165817" cy="3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 rotWithShape="1">
          <a:blip r:embed="rId5">
            <a:alphaModFix/>
          </a:blip>
          <a:srcRect b="0" l="0" r="54222" t="0"/>
          <a:stretch/>
        </p:blipFill>
        <p:spPr>
          <a:xfrm>
            <a:off x="4502013" y="1929975"/>
            <a:ext cx="452304" cy="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 preferRelativeResize="0"/>
          <p:nvPr/>
        </p:nvPicPr>
        <p:blipFill rotWithShape="1">
          <a:blip r:embed="rId6">
            <a:alphaModFix/>
          </a:blip>
          <a:srcRect b="0" l="0" r="37749" t="0"/>
          <a:stretch/>
        </p:blipFill>
        <p:spPr>
          <a:xfrm>
            <a:off x="618350" y="1614938"/>
            <a:ext cx="1607950" cy="19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" name="Google Shape;174;p21"/>
          <p:cNvCxnSpPr/>
          <p:nvPr/>
        </p:nvCxnSpPr>
        <p:spPr>
          <a:xfrm>
            <a:off x="7045150" y="4825975"/>
            <a:ext cx="1739700" cy="117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1"/>
          <p:cNvSpPr txBox="1"/>
          <p:nvPr/>
        </p:nvSpPr>
        <p:spPr>
          <a:xfrm>
            <a:off x="5102800" y="1665075"/>
            <a:ext cx="388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San Diego Supercomputer Center</a:t>
            </a:r>
            <a:endParaRPr b="1" sz="1500" u="sng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" sz="1500" u="sng">
                <a:solidFill>
                  <a:schemeClr val="dk1"/>
                </a:solidFill>
              </a:rPr>
              <a:t>Open Storage Network</a:t>
            </a:r>
            <a:endParaRPr b="1" sz="1500" u="sng">
              <a:solidFill>
                <a:schemeClr val="dk1"/>
              </a:solidFill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3321000" y="3151850"/>
            <a:ext cx="5441400" cy="14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Cloud Computing Integration</a:t>
            </a:r>
            <a:endParaRPr sz="18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Configuration Management Reproducibility &amp; Best Practices </a:t>
            </a:r>
            <a:endParaRPr sz="18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>
                <a:solidFill>
                  <a:srgbClr val="36455B"/>
                </a:solidFill>
                <a:latin typeface="Calibri"/>
                <a:ea typeface="Calibri"/>
                <a:cs typeface="Calibri"/>
                <a:sym typeface="Calibri"/>
              </a:rPr>
              <a:t>Continuous Integration and Continuous Deployment</a:t>
            </a:r>
            <a:endParaRPr sz="18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6455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324325" y="3551100"/>
            <a:ext cx="21960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434343"/>
                </a:solidFill>
              </a:rPr>
              <a:t>Kevin Coakley</a:t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180925" y="3872850"/>
            <a:ext cx="24828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kcoakley@sdsc.edu</a:t>
            </a:r>
            <a:endParaRPr b="0" i="0" sz="1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3216125" y="1603725"/>
            <a:ext cx="17778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988" y="1665075"/>
            <a:ext cx="1658075" cy="2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384" y="1958175"/>
            <a:ext cx="1553282" cy="4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5">
            <a:alphaModFix/>
          </a:blip>
          <a:srcRect b="22651" l="0" r="0" t="3969"/>
          <a:stretch/>
        </p:blipFill>
        <p:spPr>
          <a:xfrm>
            <a:off x="443575" y="1625000"/>
            <a:ext cx="1934251" cy="18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